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9" r:id="rId2"/>
    <p:sldId id="330" r:id="rId3"/>
    <p:sldId id="304" r:id="rId4"/>
    <p:sldId id="332" r:id="rId5"/>
    <p:sldId id="334" r:id="rId6"/>
    <p:sldId id="335" r:id="rId7"/>
    <p:sldId id="336" r:id="rId8"/>
    <p:sldId id="337" r:id="rId9"/>
    <p:sldId id="338" r:id="rId10"/>
    <p:sldId id="339" r:id="rId11"/>
    <p:sldId id="341" r:id="rId12"/>
    <p:sldId id="342" r:id="rId13"/>
    <p:sldId id="344" r:id="rId14"/>
    <p:sldId id="345" r:id="rId15"/>
    <p:sldId id="347" r:id="rId16"/>
    <p:sldId id="346" r:id="rId17"/>
    <p:sldId id="343" r:id="rId18"/>
    <p:sldId id="331" r:id="rId19"/>
    <p:sldId id="350" r:id="rId20"/>
    <p:sldId id="351" r:id="rId21"/>
    <p:sldId id="349" r:id="rId22"/>
    <p:sldId id="354" r:id="rId23"/>
    <p:sldId id="352" r:id="rId24"/>
    <p:sldId id="353" r:id="rId25"/>
    <p:sldId id="357" r:id="rId26"/>
    <p:sldId id="356" r:id="rId27"/>
    <p:sldId id="355" r:id="rId28"/>
    <p:sldId id="359" r:id="rId29"/>
    <p:sldId id="358" r:id="rId30"/>
    <p:sldId id="360" r:id="rId31"/>
    <p:sldId id="361" r:id="rId32"/>
    <p:sldId id="362" r:id="rId33"/>
    <p:sldId id="364" r:id="rId34"/>
    <p:sldId id="363" r:id="rId35"/>
    <p:sldId id="366" r:id="rId36"/>
    <p:sldId id="367" r:id="rId37"/>
    <p:sldId id="369" r:id="rId38"/>
    <p:sldId id="368" r:id="rId39"/>
    <p:sldId id="365" r:id="rId40"/>
    <p:sldId id="370" r:id="rId41"/>
    <p:sldId id="270" r:id="rId42"/>
  </p:sldIdLst>
  <p:sldSz cx="12192000" cy="6858000"/>
  <p:notesSz cx="6858000" cy="9144000"/>
  <p:embeddedFontLst>
    <p:embeddedFont>
      <p:font typeface="맑은 고딕" panose="020B0503020000020004" pitchFamily="50" charset="-127"/>
      <p:regular r:id="rId44"/>
      <p:bold r:id="rId45"/>
    </p:embeddedFont>
    <p:embeddedFont>
      <p:font typeface="Noto Sans KR Regular" panose="020B0600000101010101" charset="-127"/>
      <p:regular r:id="rId46"/>
    </p:embeddedFont>
    <p:embeddedFont>
      <p:font typeface="Cambria Math" panose="02040503050406030204" pitchFamily="18" charset="0"/>
      <p:regular r:id="rId47"/>
    </p:embeddedFont>
    <p:embeddedFont>
      <p:font typeface="Noto Sans KR Black" panose="020B0A00000000000000" pitchFamily="34" charset="-127"/>
      <p:bold r:id="rId48"/>
    </p:embeddedFont>
    <p:embeddedFont>
      <p:font typeface="나눔스퀘어 ExtraBold" panose="020B0600000101010101" pitchFamily="50" charset="-127"/>
      <p:bold r:id="rId49"/>
    </p:embeddedFont>
    <p:embeddedFont>
      <p:font typeface="나눔스퀘어 Bold" panose="020B0600000101010101" pitchFamily="50" charset="-127"/>
      <p:bold r:id="rId50"/>
    </p:embeddedFont>
    <p:embeddedFont>
      <p:font typeface="Noto Sans KR Bold" panose="020B0600000101010101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B8E1"/>
    <a:srgbClr val="575757"/>
    <a:srgbClr val="0170BF"/>
    <a:srgbClr val="595959"/>
    <a:srgbClr val="7F7F7F"/>
    <a:srgbClr val="EEEEEE"/>
    <a:srgbClr val="AEAEAE"/>
    <a:srgbClr val="626262"/>
    <a:srgbClr val="D9D9D9"/>
    <a:srgbClr val="444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6513" autoAdjust="0"/>
  </p:normalViewPr>
  <p:slideViewPr>
    <p:cSldViewPr snapToGrid="0" showGuides="1">
      <p:cViewPr varScale="1">
        <p:scale>
          <a:sx n="103" d="100"/>
          <a:sy n="103" d="100"/>
        </p:scale>
        <p:origin x="132" y="3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2FE8-599D-476F-97F0-54E86C1ABD17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0DC3D-E6DE-4F8D-9447-C6712C77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2022-03-04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1720610" y="1919160"/>
            <a:ext cx="8750779" cy="243700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Hands-On Machin Learning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With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Scikit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-Learn,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Keras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&amp;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TensorFlow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3" name="그래픽 15">
            <a:extLst>
              <a:ext uri="{FF2B5EF4-FFF2-40B4-BE49-F238E27FC236}">
                <a16:creationId xmlns:a16="http://schemas.microsoft.com/office/drawing/2014/main" id="{5CA22D19-DAD6-45B2-8BA9-02133E870DCB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BFA21C1-E16D-4766-A07D-CA22B692993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D41EB474-08BB-4648-A467-D9DB06F8A98B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4F8002E-ECA0-48B5-A00A-33563A414C3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D4A110A-A151-4CF7-B8C2-C4456AF8874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EAD22CD-8656-4640-8575-B5ADF88F263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C710936-7E22-4961-BB2D-8354EAC2D79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E8B1AA5-D668-4978-91E6-659AE8016D22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EF0CE58-6B09-4FE3-90D6-909F7088A42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A23B0C1-BB8E-47D2-94B2-4050C4161577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B0D0945-A092-4E34-B6E6-262F7593692A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선형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97" y="1804761"/>
            <a:ext cx="4344006" cy="32484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66854" y="1233548"/>
            <a:ext cx="151873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 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정규 방정식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87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선형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66854" y="1233548"/>
            <a:ext cx="151873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 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정규 방정식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46578" y="2384294"/>
                <a:ext cx="7778818" cy="1677827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정규 방정식은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크기가 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의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역행렬을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계산한다</a:t>
                </a: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역행렬을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계산하는 계</a:t>
                </a:r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산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복잡도는 일반적으로 </a:t>
                </a:r>
                <a14:m>
                  <m:oMath xmlns:m="http://schemas.openxmlformats.org/officeDocument/2006/math"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b="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2000" b="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2.4</m:t>
                            </m:r>
                          </m:sup>
                        </m:sSup>
                      </m:e>
                    </m:d>
                    <m:r>
                      <a:rPr lang="en-US" altLang="ko-KR" sz="2000" b="0" i="0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서</m:t>
                    </m:r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사이이다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>
                  <a:spcAft>
                    <a:spcPts val="200"/>
                  </a:spcAft>
                </a:pP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즉 </a:t>
                </a: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n, 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특성 수가 많아질수록 계산 복잡도는 기하 급수적으로 증가한다</a:t>
                </a: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578" y="2384294"/>
                <a:ext cx="7778818" cy="1677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2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68" y="1598334"/>
            <a:ext cx="6645852" cy="39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6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86" y="1382255"/>
            <a:ext cx="6648000" cy="39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0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33548"/>
            <a:ext cx="833933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MSE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14" y="1607539"/>
            <a:ext cx="4140569" cy="790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77" y="2452100"/>
            <a:ext cx="4447842" cy="33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9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71" y="4930494"/>
            <a:ext cx="3180944" cy="323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3" y="1484049"/>
            <a:ext cx="4629150" cy="32099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66854" y="1233548"/>
            <a:ext cx="950952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최적의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학습률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653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68" y="1598334"/>
            <a:ext cx="6645852" cy="39875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66854" y="1233548"/>
            <a:ext cx="950952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최적의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학습률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1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78" y="1401865"/>
            <a:ext cx="6648000" cy="3988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66854" y="1233548"/>
            <a:ext cx="1250393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학습률이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작을 경우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777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86" y="1285146"/>
            <a:ext cx="6648000" cy="3988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6854" y="1233548"/>
            <a:ext cx="1114779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학습률이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큰 경우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56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71" y="4930494"/>
            <a:ext cx="3180944" cy="323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3" y="1484049"/>
            <a:ext cx="4629150" cy="32099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66854" y="1233548"/>
            <a:ext cx="950952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최적의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학습률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426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85292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2DA-11C6-42DC-A379-528D285F815F}"/>
              </a:ext>
            </a:extLst>
          </p:cNvPr>
          <p:cNvSpPr txBox="1"/>
          <p:nvPr/>
        </p:nvSpPr>
        <p:spPr>
          <a:xfrm>
            <a:off x="622973" y="1021602"/>
            <a:ext cx="216634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Hands-On Machine Learning </a:t>
            </a:r>
            <a:r>
              <a:rPr lang="en-US" altLang="ko-KR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4</a:t>
            </a:r>
            <a:r>
              <a:rPr lang="ko-KR" altLang="en-US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480000" y="1260000"/>
            <a:ext cx="2182777" cy="707886"/>
            <a:chOff x="6133506" y="362176"/>
            <a:chExt cx="2182777" cy="7078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선형 회귀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480000" y="3060000"/>
            <a:ext cx="2203167" cy="707886"/>
            <a:chOff x="6136328" y="3043535"/>
            <a:chExt cx="2203167" cy="70788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304353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3166645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다항 회귀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480000" y="2160000"/>
            <a:ext cx="2483693" cy="707886"/>
            <a:chOff x="6133506" y="1373512"/>
            <a:chExt cx="2483693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1664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경사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하강법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480000" y="3960000"/>
            <a:ext cx="2203167" cy="707886"/>
            <a:chOff x="6136328" y="4037260"/>
            <a:chExt cx="2203167" cy="70788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 곡선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10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66854" y="1233548"/>
            <a:ext cx="1114779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경사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종류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3599" y="1905582"/>
            <a:ext cx="4581331" cy="24216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  <a:spcAft>
                <a:spcPts val="200"/>
              </a:spcAft>
            </a:pP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경사 </a:t>
            </a:r>
            <a:r>
              <a:rPr lang="ko-KR" altLang="en-US" sz="25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종류</a:t>
            </a:r>
            <a:endParaRPr lang="en-US" altLang="ko-KR" sz="25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배치 경사 </a:t>
            </a:r>
            <a:r>
              <a:rPr lang="ko-KR" altLang="en-US" sz="25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en-US" altLang="ko-KR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확률적 경사 </a:t>
            </a:r>
            <a:r>
              <a:rPr lang="ko-KR" altLang="en-US" sz="25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en-US" altLang="ko-KR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미니 배치 경사 </a:t>
            </a:r>
            <a:r>
              <a:rPr lang="ko-KR" altLang="en-US" sz="25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07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55" y="2845935"/>
            <a:ext cx="6583278" cy="2239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6854" y="1858635"/>
            <a:ext cx="5887616" cy="46723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8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배치 경사 </a:t>
            </a:r>
            <a:r>
              <a:rPr lang="ko-KR" altLang="en-US" sz="28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28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92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1114779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배치 경사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8" y="2104594"/>
            <a:ext cx="7849089" cy="28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1114779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배치 경사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379" y="2035153"/>
            <a:ext cx="4773764" cy="29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1114779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배치 경사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095500"/>
            <a:ext cx="678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0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1250393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확률적 경사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80" y="1628159"/>
            <a:ext cx="4892868" cy="36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1250393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확률적 경사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053" y="1514362"/>
            <a:ext cx="3732780" cy="40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1250393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확률적 경사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07" y="2095500"/>
            <a:ext cx="4782841" cy="31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1414220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미니배치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경사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26" y="2021700"/>
            <a:ext cx="5725753" cy="32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5677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경사 </a:t>
            </a:r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하강법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1414220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미니배치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경사 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하강법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00" y="2613600"/>
            <a:ext cx="8234181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서론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00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533" y="2495124"/>
            <a:ext cx="6616931" cy="198560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지금까지는 </a:t>
            </a: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머신러닝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모델과 훈련 알고리즘의 라이브러리를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그저 사용하고 내부가 어떻게 작동하는지를 확인하지 않았다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하지만 어떻게 작동하는지를 잘 이해하고 있으면 적절한 모델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올바른 훈련 알고리즘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작업에 맞는 좋은 </a:t>
            </a: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파라미터를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20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빠르게 찾을 수 있다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다항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944762" y="2373719"/>
                <a:ext cx="4553670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5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5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50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5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ko-KR" sz="25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ko-KR" sz="2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5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762" y="2373719"/>
                <a:ext cx="4553670" cy="384721"/>
              </a:xfrm>
              <a:prstGeom prst="rect">
                <a:avLst/>
              </a:prstGeom>
              <a:blipFill>
                <a:blip r:embed="rId2"/>
                <a:stretch>
                  <a:fillRect l="-1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936410" y="3584703"/>
                <a:ext cx="4906333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5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5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50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5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5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ko-KR" sz="250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50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b="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25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ko-KR" sz="25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ko-KR" altLang="en-US" sz="25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10" y="3584703"/>
                <a:ext cx="4906333" cy="384721"/>
              </a:xfrm>
              <a:prstGeom prst="rect">
                <a:avLst/>
              </a:prstGeom>
              <a:blipFill>
                <a:blip r:embed="rId3"/>
                <a:stretch>
                  <a:fillRect l="-2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795471" y="2054843"/>
            <a:ext cx="1422442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선형 회귀</a:t>
            </a:r>
            <a:endParaRPr lang="ko-KR" altLang="en-US" sz="2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5471" y="3240575"/>
            <a:ext cx="1422442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다항</a:t>
            </a: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</a:t>
            </a:r>
            <a:endParaRPr lang="ko-KR" altLang="en-US" sz="2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993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다항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155" y="990260"/>
            <a:ext cx="4053326" cy="46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다항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1919077"/>
            <a:ext cx="5051665" cy="30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다항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61" y="852039"/>
            <a:ext cx="4609076" cy="48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학습 곡선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45" y="1918217"/>
            <a:ext cx="5309896" cy="350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2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학습 곡선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6763" y="2189732"/>
            <a:ext cx="7529035" cy="17547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곡선</a:t>
            </a:r>
            <a:endParaRPr lang="en-US" altLang="ko-KR" sz="2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훈련 데이터의 양에 대해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모델의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범화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성능을 그린 것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훈련 데이터에 대한 모델의 성능과 검증 데이터에 대한 모델의 성능이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훈련 데이터의 양에 따라 어떻게 변화해가는지를 표시한 그래프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26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학습 곡선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38" y="1874754"/>
            <a:ext cx="4960412" cy="32757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66854" y="1233548"/>
            <a:ext cx="894847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차항의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경우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295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학습 곡선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50" y="1877255"/>
            <a:ext cx="4960800" cy="3205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66854" y="1233548"/>
            <a:ext cx="894847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차항의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경우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52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학습 곡선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07" y="1871565"/>
            <a:ext cx="4965241" cy="32789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66854" y="1233548"/>
            <a:ext cx="97435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</a:t>
            </a:r>
            <a:r>
              <a:rPr lang="ko-KR" altLang="en-US" sz="12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차항의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경우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00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학습 곡선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86903" y="1619286"/>
            <a:ext cx="6023174" cy="383226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편향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분산 트레이드 오프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편향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일반화 오차 중에서 편향은 잘못된 가정으로 인한 것</a:t>
            </a:r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편향이 큰 모델은 훈련 데이터에 과소적합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되는 경향이 있다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분산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훈련 데이터에 있는 작은 변동에 모델이 과도하게 민감하기 때문에 나타남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분산이 큰 모델은 훈련 데이터에 과대적합되는 경향이 있다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줄일 수 없는 오차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628650" lvl="1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자체에 있는 잡음 때문에  오차는 항상 발생하며</a:t>
            </a:r>
            <a:r>
              <a:rPr lang="en-US" altLang="ko-KR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모델의 복잡도가 커지면</a:t>
            </a:r>
            <a:r>
              <a:rPr lang="en-US" altLang="ko-KR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통상적으로 분산이 늘어나고 편향을 줄어들지만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모델의 복잡도가 줄어들면 편향이 커지고 분산이 작아진다</a:t>
            </a:r>
            <a:endParaRPr lang="ko-KR" altLang="en-US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34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선형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461" y="1724003"/>
            <a:ext cx="6666807" cy="22933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선형 회귀</a:t>
            </a:r>
            <a:endParaRPr lang="en-US" altLang="ko-KR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endParaRPr lang="en-US" altLang="ko-KR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하루에 걷는 횟수를 늘릴 수록 몸무게가 줄어드는 것처럼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집의 평수가 클수록 집의 매매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가격이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비싼 것 처럼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어떤 요인의 수치에 따라서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특정 요인의 수치가 영향을 받는 회귀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098461" y="4547751"/>
                <a:ext cx="33870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ko-KR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0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61" y="4547751"/>
                <a:ext cx="3387081" cy="307777"/>
              </a:xfrm>
              <a:prstGeom prst="rect">
                <a:avLst/>
              </a:prstGeom>
              <a:blipFill>
                <a:blip r:embed="rId2"/>
                <a:stretch>
                  <a:fillRect l="-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7290285" y="4529609"/>
                <a:ext cx="1666225" cy="34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ko-KR" sz="2000" b="0" i="0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000" b="0" i="0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000" b="0" i="0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000" b="0" i="0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2000" b="0" i="0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ko-KR" sz="2000" b="0" i="0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ko-KR" sz="2000" b="0" i="0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ko-KR" altLang="en-US" sz="2000" spc="-8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altLang="ko-KR" sz="2000" b="0" i="0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sz="2000" b="0" i="0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altLang="ko-KR" sz="2000" b="0" i="0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000" b="0" i="0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0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285" y="4529609"/>
                <a:ext cx="1666225" cy="349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4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학습 곡선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33" y="2328862"/>
            <a:ext cx="8414719" cy="2429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96525" y="4926563"/>
            <a:ext cx="1082238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분산이 높은 경우</a:t>
            </a:r>
            <a:endParaRPr lang="ko-KR" altLang="en-US" sz="11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6713" y="4926563"/>
            <a:ext cx="98974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편향이 높은 경우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89431" y="4929332"/>
            <a:ext cx="122891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최적의 트레이드 오프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33548"/>
            <a:ext cx="1569070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편향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분산 트레이드 오프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10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선형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14" y="1607539"/>
            <a:ext cx="4140569" cy="7901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77" y="2452100"/>
            <a:ext cx="4447842" cy="33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선형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74" y="723383"/>
            <a:ext cx="3933652" cy="51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1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선형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9" y="1740542"/>
            <a:ext cx="4140569" cy="7901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66854" y="1233548"/>
            <a:ext cx="151873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 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정규 방정식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33" y="3397684"/>
            <a:ext cx="2561138" cy="8037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662119" y="4201445"/>
                <a:ext cx="2943132" cy="400554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1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X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11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11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까지 담은 샘플의 특성 </a:t>
                </a:r>
                <a:r>
                  <a:rPr lang="ko-KR" altLang="en-US" sz="11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백터</a:t>
                </a:r>
                <a:endParaRPr lang="en-US" altLang="ko-KR" sz="11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1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y : </a:t>
                </a:r>
                <a:r>
                  <a:rPr lang="ko-KR" altLang="en-US" sz="11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실제 값을 담은 특성 </a:t>
                </a:r>
                <a:r>
                  <a:rPr lang="ko-KR" altLang="en-US" sz="11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백터</a:t>
                </a:r>
                <a:endParaRPr lang="ko-KR" altLang="en-US" sz="11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19" y="4201445"/>
                <a:ext cx="2943132" cy="400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09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선형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336" y="842601"/>
            <a:ext cx="4253325" cy="48015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6854" y="1233548"/>
            <a:ext cx="151873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 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정규 방정식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145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선형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6854" y="1233548"/>
            <a:ext cx="679724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12" y="2247735"/>
            <a:ext cx="4658375" cy="23625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66854" y="1233548"/>
            <a:ext cx="151873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 함수 </a:t>
            </a:r>
            <a:r>
              <a:rPr lang="en-US" altLang="ko-KR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정규 방정식</a:t>
            </a:r>
            <a:endParaRPr lang="ko-KR" altLang="en-US" sz="12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65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7102</TotalTime>
  <Words>452</Words>
  <Application>Microsoft Office PowerPoint</Application>
  <PresentationFormat>와이드스크린</PresentationFormat>
  <Paragraphs>173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맑은 고딕</vt:lpstr>
      <vt:lpstr>Noto Sans KR Regular</vt:lpstr>
      <vt:lpstr>Cambria Math</vt:lpstr>
      <vt:lpstr>Noto Sans KR Black</vt:lpstr>
      <vt:lpstr>나눔스퀘어 ExtraBold</vt:lpstr>
      <vt:lpstr>Arial</vt:lpstr>
      <vt:lpstr>나눔스퀘어 Bold</vt:lpstr>
      <vt:lpstr>Noto Sans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Shanghuen Park</cp:lastModifiedBy>
  <cp:revision>225</cp:revision>
  <dcterms:created xsi:type="dcterms:W3CDTF">2021-02-04T01:39:12Z</dcterms:created>
  <dcterms:modified xsi:type="dcterms:W3CDTF">2022-03-03T22:27:23Z</dcterms:modified>
</cp:coreProperties>
</file>